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4"/>
  </p:sldMasterIdLst>
  <p:notesMasterIdLst>
    <p:notesMasterId r:id="rId3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71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a0b8efa9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a0b8efa9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a0b8efa90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a0b8efa90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a0b8efa90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a0b8efa9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a0b8efa90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a0b8efa90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a0b8efa90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a0b8efa90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a0b8efa90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3a0b8efa90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a0b8efa90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a0b8efa9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a0b8efa90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3a0b8efa90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3a0b8efa90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3a0b8efa90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a0b8efa90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a0b8efa90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bc958e36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bc958e36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a0b8efa90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3a0b8efa90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a0b8efa90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a0b8efa90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3a0b8efa90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3a0b8efa90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a0b8efa90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3a0b8efa90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3a0b8efa90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3a0b8efa90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a0b8efa90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a0b8efa90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a0b8efa90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a0b8efa90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3a0b8efa90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3a0b8efa90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a0b8efa90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3a0b8efa90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6f4e5871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6f4e5871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bc958e36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bc958e36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6f4e58712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6f4e58712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6f4e587120_5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6f4e587120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6f4e587120_5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6f4e587120_5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6f4e587120_5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6f4e587120_5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bc958e36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bc958e36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bc958e36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bc958e36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bcb49d33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bcb49d33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bcb49d33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bcb49d33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a0b8efa90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a0b8efa9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a0b8efa9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a0b8efa9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41843221"/>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23356932"/>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83385623"/>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50252855"/>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6776587"/>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57638094"/>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734234244"/>
      </p:ext>
    </p:extLst>
  </p:cSld>
  <p:clrMapOvr>
    <a:masterClrMapping/>
  </p:clrMapOvr>
  <p:timing>
    <p:tnLst>
      <p:par>
        <p:cTn id="1" dur="indefinite" restart="never" nodeType="tmRoot"/>
      </p:par>
    </p:tnLst>
  </p:timing>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410854"/>
      </p:ext>
    </p:extLst>
  </p:cSld>
  <p:clrMapOvr>
    <a:masterClrMapping/>
  </p:clrMapOvr>
  <p:timing>
    <p:tnLst>
      <p:par>
        <p:cTn id="1" dur="indefinite" restart="never" nodeType="tmRoot"/>
      </p:par>
    </p:tnLst>
  </p:timing>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955818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74877923"/>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62786800"/>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11264837"/>
      </p:ext>
    </p:extLst>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053587235"/>
      </p:ext>
    </p:extLst>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48466435"/>
      </p:ext>
    </p:extLst>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185148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smtClean="0"/>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82137295"/>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5" name="Date Placeholder 4"/>
          <p:cNvSpPr>
            <a:spLocks noGrp="1"/>
          </p:cNvSpPr>
          <p:nvPr>
            <p:ph type="dt" sz="half" idx="10"/>
          </p:nvPr>
        </p:nvSpPr>
        <p:spPr/>
        <p:txBody>
          <a:bodyPr/>
          <a:lstStyle/>
          <a:p>
            <a:fld id="{B61BEF0D-F0BB-DE4B-95CE-6DB70DBA9567}" type="datetimeFigureOut">
              <a:rPr lang="en-US" smtClean="0"/>
              <a:pPr/>
              <a:t>10/22/2019</a:t>
            </a:fld>
            <a:endParaRPr lang="en-US" dirty="0"/>
          </a:p>
        </p:txBody>
      </p:sp>
    </p:spTree>
    <p:extLst>
      <p:ext uri="{BB962C8B-B14F-4D97-AF65-F5344CB8AC3E}">
        <p14:creationId xmlns:p14="http://schemas.microsoft.com/office/powerpoint/2010/main" val="602376490"/>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10/22/2019</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159299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mc:AlternateContent xmlns:mc="http://schemas.openxmlformats.org/markup-compatibility/2006" xmlns:p14="http://schemas.microsoft.com/office/powerpoint/2010/main">
    <mc:Choice Requires="p14">
      <p:transition spd="slow">
        <p14:prism/>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hyperlink" Target="https://www.psychologytoday.com/us/articles/201805/the-stealthiest-predator" TargetMode="External"/><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3" Type="http://schemas.openxmlformats.org/officeDocument/2006/relationships/hyperlink" Target="https://www.psychologytoday.com/us/articles/201805/the-stealthiest-predator" TargetMode="External"/><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hyperlink" Target="https://www.psychologytoday.com/us/articles/201805/the-stealthiest-predator" TargetMode="External"/><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hyperlink" Target="https://www.psychologytoday.com/us/articles/201805/the-stealthiest-predator" TargetMode="External"/><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3" Type="http://schemas.openxmlformats.org/officeDocument/2006/relationships/hyperlink" Target="https://www.youtube.com/watch?v=oLdJjCfZ3DQ" TargetMode="External"/><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30300" y="1459684"/>
            <a:ext cx="5825202" cy="83889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t> </a:t>
            </a:r>
            <a:endParaRPr dirty="0"/>
          </a:p>
        </p:txBody>
      </p:sp>
      <p:sp>
        <p:nvSpPr>
          <p:cNvPr id="55" name="Google Shape;55;p13"/>
          <p:cNvSpPr txBox="1">
            <a:spLocks noGrp="1"/>
          </p:cNvSpPr>
          <p:nvPr>
            <p:ph type="subTitle" idx="1"/>
          </p:nvPr>
        </p:nvSpPr>
        <p:spPr>
          <a:xfrm>
            <a:off x="1130300" y="1082180"/>
            <a:ext cx="5825202" cy="277861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a:t>Sexting &amp; Sexual </a:t>
            </a:r>
            <a:r>
              <a:rPr lang="en" sz="3200" dirty="0" smtClean="0"/>
              <a:t>Exploitation on the Worldwide Web</a:t>
            </a:r>
            <a:endParaRP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09" name="Google Shape;109;p22"/>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Sexting, or minors exchanging nude images and/or videos, is illegal in all 50 states in the U.S.</a:t>
            </a:r>
            <a:endParaRPr sz="3000"/>
          </a:p>
          <a:p>
            <a:pPr marL="0" lvl="0" indent="0" algn="ctr" rtl="0">
              <a:spcBef>
                <a:spcPts val="1600"/>
              </a:spcBef>
              <a:spcAft>
                <a:spcPts val="1600"/>
              </a:spcAft>
              <a:buNone/>
            </a:pP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15" name="Google Shape;115;p23"/>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Sexting between a minor and an adult is a felony (punishable by years in prison) in most states.</a:t>
            </a:r>
            <a:endParaRPr sz="3000"/>
          </a:p>
          <a:p>
            <a:pPr marL="0" lvl="0" indent="0" algn="ctr" rtl="0">
              <a:spcBef>
                <a:spcPts val="1600"/>
              </a:spcBef>
              <a:spcAft>
                <a:spcPts val="1600"/>
              </a:spcAft>
              <a:buNone/>
            </a:pP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21" name="Google Shape;121;p24"/>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Sexting between minors can be a petty offense, a misdemeanor, or a felony, depending on the circumstances and the jurisdiction.</a:t>
            </a:r>
            <a:endParaRPr sz="3000"/>
          </a:p>
          <a:p>
            <a:pPr marL="0" lvl="0" indent="0" algn="ctr" rtl="0">
              <a:spcBef>
                <a:spcPts val="1600"/>
              </a:spcBef>
              <a:spcAft>
                <a:spcPts val="1600"/>
              </a:spcAft>
              <a:buNone/>
            </a:pPr>
            <a:endParaRPr sz="3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27" name="Google Shape;127;p25"/>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In AZ, for example, if a minor sends a nude selfie to another minor, he or she is guilty of a petty offense.  </a:t>
            </a:r>
            <a:endParaRPr sz="3000"/>
          </a:p>
          <a:p>
            <a:pPr marL="0" lvl="0" indent="0" algn="ctr" rtl="0">
              <a:spcBef>
                <a:spcPts val="1600"/>
              </a:spcBef>
              <a:spcAft>
                <a:spcPts val="1600"/>
              </a:spcAft>
              <a:buNone/>
            </a:pPr>
            <a:endParaRPr sz="3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33" name="Google Shape;133;p26"/>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In AZ, for example, if a minor sends another minor’s nude selfie to one other person, he or she is guilty of a misdemeanor.</a:t>
            </a:r>
            <a:endParaRPr sz="3000"/>
          </a:p>
          <a:p>
            <a:pPr marL="0" lvl="0" indent="0" algn="ctr" rtl="0">
              <a:spcBef>
                <a:spcPts val="1600"/>
              </a:spcBef>
              <a:spcAft>
                <a:spcPts val="1600"/>
              </a:spcAft>
              <a:buNone/>
            </a:pPr>
            <a:endParaRPr sz="3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39" name="Google Shape;139;p27"/>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In AZ, for example, if a minor transmits a nude selfie to more than one person or to an adult, it can be a felony.</a:t>
            </a:r>
            <a:endParaRPr sz="3000"/>
          </a:p>
          <a:p>
            <a:pPr marL="0" lvl="0" indent="0" algn="ctr" rtl="0">
              <a:spcBef>
                <a:spcPts val="1600"/>
              </a:spcBef>
              <a:spcAft>
                <a:spcPts val="1600"/>
              </a:spcAft>
              <a:buNone/>
            </a:pPr>
            <a:endParaRPr sz="3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45" name="Google Shape;145;p28"/>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If teens sync their mobile devices to parents’ computers, parents should search shared folders and cloud accounts often to avoid uploading illegal images or videos. </a:t>
            </a:r>
            <a:endParaRPr sz="3000"/>
          </a:p>
          <a:p>
            <a:pPr marL="0" lvl="0" indent="0" algn="ctr" rtl="0">
              <a:spcBef>
                <a:spcPts val="1600"/>
              </a:spcBef>
              <a:spcAft>
                <a:spcPts val="1600"/>
              </a:spcAft>
              <a:buNone/>
            </a:pPr>
            <a:endParaRPr sz="3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51" name="Google Shape;151;p29"/>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Teens share sexually explicit images of their teen romantic partners, leading to feelings of betrayal, humiliation, and sexual exploitation.</a:t>
            </a:r>
            <a:endParaRPr sz="3000"/>
          </a:p>
          <a:p>
            <a:pPr marL="0" lvl="0" indent="0" algn="ctr" rtl="0">
              <a:spcBef>
                <a:spcPts val="1600"/>
              </a:spcBef>
              <a:spcAft>
                <a:spcPts val="1600"/>
              </a:spcAft>
              <a:buNone/>
            </a:pPr>
            <a:endParaRPr sz="3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57" name="Google Shape;157;p30"/>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Adult sexual predators use sexually explicit images of adults and teens to groom and lure kids into exploitative sexual relationships. </a:t>
            </a:r>
            <a:endParaRPr sz="3000"/>
          </a:p>
          <a:p>
            <a:pPr marL="0" lvl="0" indent="0" algn="ctr" rtl="0">
              <a:spcBef>
                <a:spcPts val="1600"/>
              </a:spcBef>
              <a:spcAft>
                <a:spcPts val="1600"/>
              </a:spcAft>
              <a:buNone/>
            </a:pPr>
            <a:endParaRPr sz="3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63" name="Google Shape;163;p31"/>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Sexting and pornography abuse often leads to teen anxiety, depression, and suicidal ideations. </a:t>
            </a:r>
            <a:endParaRPr sz="3000"/>
          </a:p>
          <a:p>
            <a:pPr marL="0" lvl="0" indent="0" algn="ctr" rtl="0">
              <a:spcBef>
                <a:spcPts val="1600"/>
              </a:spcBef>
              <a:spcAft>
                <a:spcPts val="1600"/>
              </a:spcAft>
              <a:buNone/>
            </a:pP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p:txBody>
      </p:sp>
      <p:sp>
        <p:nvSpPr>
          <p:cNvPr id="61" name="Google Shape;61;p14"/>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Understand that sexual curiosity is a normal, healthy part of human development. </a:t>
            </a:r>
            <a:endParaRPr sz="3000"/>
          </a:p>
          <a:p>
            <a:pPr marL="0" lvl="0" indent="0" algn="ctr" rtl="0">
              <a:spcBef>
                <a:spcPts val="1600"/>
              </a:spcBef>
              <a:spcAft>
                <a:spcPts val="1600"/>
              </a:spcAft>
              <a:buNone/>
            </a:pPr>
            <a:endParaRPr sz="3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69" name="Google Shape;169;p32"/>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Engaging is sexting and pornography abuse creates a psychological link between body image and self-worth.  </a:t>
            </a:r>
            <a:endParaRPr sz="3000"/>
          </a:p>
          <a:p>
            <a:pPr marL="0" lvl="0" indent="0" algn="ctr" rtl="0">
              <a:spcBef>
                <a:spcPts val="1600"/>
              </a:spcBef>
              <a:spcAft>
                <a:spcPts val="1600"/>
              </a:spcAft>
              <a:buNone/>
            </a:pPr>
            <a:endParaRPr sz="3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75" name="Google Shape;175;p33"/>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Pornography abuse is difficult to overcome because it provides immediate gratification from the dopamine pleasure centers of the brain. </a:t>
            </a:r>
            <a:endParaRPr sz="3000"/>
          </a:p>
          <a:p>
            <a:pPr marL="0" lvl="0" indent="0" algn="ctr" rtl="0">
              <a:spcBef>
                <a:spcPts val="1600"/>
              </a:spcBef>
              <a:spcAft>
                <a:spcPts val="1600"/>
              </a:spcAft>
              <a:buNone/>
            </a:pPr>
            <a:endParaRPr sz="3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4"/>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81" name="Google Shape;181;p34"/>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Having real and fulfilling connections with other people is the antidote for pornography abuse.  It takes time, effort, and patience.   </a:t>
            </a:r>
            <a:endParaRPr sz="3000"/>
          </a:p>
          <a:p>
            <a:pPr marL="0" lvl="0" indent="0" algn="ctr" rtl="0">
              <a:spcBef>
                <a:spcPts val="1600"/>
              </a:spcBef>
              <a:spcAft>
                <a:spcPts val="1600"/>
              </a:spcAft>
              <a:buNone/>
            </a:pPr>
            <a:endParaRPr sz="3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5"/>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87" name="Google Shape;187;p35"/>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Novelty, not nudity, is the key factor in stimulating dopamine receptors.  Escalating sexual imagery to more deviant imagery can occur as addictions develop over time.    </a:t>
            </a:r>
            <a:endParaRPr sz="3000"/>
          </a:p>
          <a:p>
            <a:pPr marL="0" lvl="0" indent="0" algn="ctr" rtl="0">
              <a:spcBef>
                <a:spcPts val="1600"/>
              </a:spcBef>
              <a:spcAft>
                <a:spcPts val="1600"/>
              </a:spcAft>
              <a:buNone/>
            </a:pPr>
            <a:endParaRPr sz="3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6"/>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93" name="Google Shape;193;p36"/>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Avoid shaming teens struggling with sexting or pornography abuse.  Shame cuts off communication channels crucial to recovery.    </a:t>
            </a:r>
            <a:endParaRPr sz="3000"/>
          </a:p>
          <a:p>
            <a:pPr marL="0" lvl="0" indent="0" algn="ctr" rtl="0">
              <a:spcBef>
                <a:spcPts val="1600"/>
              </a:spcBef>
              <a:spcAft>
                <a:spcPts val="1600"/>
              </a:spcAft>
              <a:buNone/>
            </a:pPr>
            <a:endParaRPr sz="3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7"/>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99" name="Google Shape;199;p37"/>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V + V = C</a:t>
            </a:r>
            <a:endParaRPr sz="3000"/>
          </a:p>
          <a:p>
            <a:pPr marL="0" lvl="0" indent="0" algn="ctr" rtl="0">
              <a:spcBef>
                <a:spcPts val="1600"/>
              </a:spcBef>
              <a:spcAft>
                <a:spcPts val="0"/>
              </a:spcAft>
              <a:buNone/>
            </a:pPr>
            <a:r>
              <a:rPr lang="en" sz="3000"/>
              <a:t>Vulnerability + Validation = Connection</a:t>
            </a:r>
            <a:endParaRPr sz="3000"/>
          </a:p>
          <a:p>
            <a:pPr marL="0" lvl="0" indent="0" algn="ctr" rtl="0">
              <a:spcBef>
                <a:spcPts val="1600"/>
              </a:spcBef>
              <a:spcAft>
                <a:spcPts val="0"/>
              </a:spcAft>
              <a:buNone/>
            </a:pPr>
            <a:endParaRPr sz="3000"/>
          </a:p>
          <a:p>
            <a:pPr marL="0" lvl="0" indent="0" algn="ctr" rtl="0">
              <a:spcBef>
                <a:spcPts val="1600"/>
              </a:spcBef>
              <a:spcAft>
                <a:spcPts val="0"/>
              </a:spcAft>
              <a:buNone/>
            </a:pPr>
            <a:r>
              <a:rPr lang="en" sz="1400" b="1">
                <a:solidFill>
                  <a:srgbClr val="222222"/>
                </a:solidFill>
                <a:highlight>
                  <a:srgbClr val="FFFFFF"/>
                </a:highlight>
              </a:rPr>
              <a:t>Brown</a:t>
            </a:r>
            <a:r>
              <a:rPr lang="en" sz="1400">
                <a:solidFill>
                  <a:srgbClr val="222222"/>
                </a:solidFill>
                <a:highlight>
                  <a:srgbClr val="FFFFFF"/>
                </a:highlight>
              </a:rPr>
              <a:t>, </a:t>
            </a:r>
            <a:r>
              <a:rPr lang="en" sz="1400" b="1">
                <a:solidFill>
                  <a:srgbClr val="222222"/>
                </a:solidFill>
                <a:highlight>
                  <a:srgbClr val="FFFFFF"/>
                </a:highlight>
              </a:rPr>
              <a:t>Brené</a:t>
            </a:r>
            <a:r>
              <a:rPr lang="en" sz="1400">
                <a:solidFill>
                  <a:srgbClr val="222222"/>
                </a:solidFill>
                <a:highlight>
                  <a:srgbClr val="FFFFFF"/>
                </a:highlight>
              </a:rPr>
              <a:t>. </a:t>
            </a:r>
            <a:r>
              <a:rPr lang="en" sz="1400" b="1">
                <a:solidFill>
                  <a:srgbClr val="222222"/>
                </a:solidFill>
                <a:highlight>
                  <a:srgbClr val="FFFFFF"/>
                </a:highlight>
              </a:rPr>
              <a:t>Daring Greatly</a:t>
            </a:r>
            <a:r>
              <a:rPr lang="en" sz="1400">
                <a:solidFill>
                  <a:srgbClr val="222222"/>
                </a:solidFill>
                <a:highlight>
                  <a:srgbClr val="FFFFFF"/>
                </a:highlight>
              </a:rPr>
              <a:t>: How the Courage to Be Vulnerable Transforms the Way We Live, Love, Parent, and Lead. New York: Gotham Books, 2012.</a:t>
            </a:r>
            <a:r>
              <a:rPr lang="en" sz="1400"/>
              <a:t> </a:t>
            </a:r>
            <a:endParaRPr sz="1400"/>
          </a:p>
          <a:p>
            <a:pPr marL="0" lvl="0" indent="0" algn="ctr" rtl="0">
              <a:spcBef>
                <a:spcPts val="1600"/>
              </a:spcBef>
              <a:spcAft>
                <a:spcPts val="1600"/>
              </a:spcAft>
              <a:buNone/>
            </a:pPr>
            <a:endParaRPr sz="3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8"/>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05" name="Google Shape;205;p38"/>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Empathize with your teen without condoning dangerous behavior.</a:t>
            </a:r>
            <a:endParaRPr sz="3000"/>
          </a:p>
          <a:p>
            <a:pPr marL="0" lvl="0" indent="0" algn="ctr" rtl="0">
              <a:spcBef>
                <a:spcPts val="1600"/>
              </a:spcBef>
              <a:spcAft>
                <a:spcPts val="0"/>
              </a:spcAft>
              <a:buNone/>
            </a:pPr>
            <a:r>
              <a:rPr lang="en" sz="3000"/>
              <a:t>“I can see why you felt or feel that way.”    </a:t>
            </a:r>
            <a:endParaRPr sz="3000"/>
          </a:p>
          <a:p>
            <a:pPr marL="0" lvl="0" indent="0" algn="ctr" rtl="0">
              <a:spcBef>
                <a:spcPts val="1600"/>
              </a:spcBef>
              <a:spcAft>
                <a:spcPts val="1600"/>
              </a:spcAft>
              <a:buNone/>
            </a:pPr>
            <a:endParaRPr sz="3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9"/>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11" name="Google Shape;211;p39"/>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LML</a:t>
            </a:r>
            <a:endParaRPr sz="3000"/>
          </a:p>
          <a:p>
            <a:pPr marL="0" lvl="0" indent="0" algn="ctr" rtl="0">
              <a:spcBef>
                <a:spcPts val="1600"/>
              </a:spcBef>
              <a:spcAft>
                <a:spcPts val="0"/>
              </a:spcAft>
              <a:buNone/>
            </a:pPr>
            <a:r>
              <a:rPr lang="en" sz="3000"/>
              <a:t>Let me Listen. </a:t>
            </a:r>
            <a:endParaRPr sz="3000"/>
          </a:p>
          <a:p>
            <a:pPr marL="0" lvl="0" indent="0" algn="ctr" rtl="0">
              <a:spcBef>
                <a:spcPts val="1600"/>
              </a:spcBef>
              <a:spcAft>
                <a:spcPts val="0"/>
              </a:spcAft>
              <a:buNone/>
            </a:pPr>
            <a:r>
              <a:rPr lang="en" sz="3000"/>
              <a:t>Teens need to be heard and understood.</a:t>
            </a:r>
            <a:endParaRPr sz="3000"/>
          </a:p>
          <a:p>
            <a:pPr marL="0" lvl="0" indent="0" algn="ctr" rtl="0">
              <a:spcBef>
                <a:spcPts val="1600"/>
              </a:spcBef>
              <a:spcAft>
                <a:spcPts val="0"/>
              </a:spcAft>
              <a:buNone/>
            </a:pPr>
            <a:r>
              <a:rPr lang="en" sz="3000"/>
              <a:t>Not condemned or shamed.    </a:t>
            </a:r>
            <a:endParaRPr sz="3000"/>
          </a:p>
          <a:p>
            <a:pPr marL="0" lvl="0" indent="0" algn="ctr" rtl="0">
              <a:spcBef>
                <a:spcPts val="1600"/>
              </a:spcBef>
              <a:spcAft>
                <a:spcPts val="1600"/>
              </a:spcAft>
              <a:buNone/>
            </a:pPr>
            <a:endParaRPr sz="3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0"/>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17" name="Google Shape;217;p40"/>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Don’t freak out.  Parents must keep feelings of disappointment or disgust in check.    </a:t>
            </a:r>
            <a:endParaRPr sz="3000"/>
          </a:p>
          <a:p>
            <a:pPr marL="0" lvl="0" indent="0" algn="ctr" rtl="0">
              <a:spcBef>
                <a:spcPts val="1600"/>
              </a:spcBef>
              <a:spcAft>
                <a:spcPts val="1600"/>
              </a:spcAft>
              <a:buNone/>
            </a:pPr>
            <a:endParaRPr sz="3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1"/>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23" name="Google Shape;223;p41"/>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t>Social Predators</a:t>
            </a:r>
            <a:endParaRPr sz="3000"/>
          </a:p>
          <a:p>
            <a:pPr marL="0" lvl="0" indent="0" algn="ctr" rtl="0">
              <a:spcBef>
                <a:spcPts val="1600"/>
              </a:spcBef>
              <a:spcAft>
                <a:spcPts val="0"/>
              </a:spcAft>
              <a:buNone/>
            </a:pPr>
            <a:r>
              <a:rPr lang="en" sz="3000"/>
              <a:t>Grooming  involves desensitizing a victim to inappropriate social or sexual  advances through progressive boundary-probing. </a:t>
            </a:r>
            <a:endParaRPr sz="3000"/>
          </a:p>
          <a:p>
            <a:pPr marL="0" lvl="0" indent="0" algn="ctr" rtl="0">
              <a:spcBef>
                <a:spcPts val="1600"/>
              </a:spcBef>
              <a:spcAft>
                <a:spcPts val="0"/>
              </a:spcAft>
              <a:buNone/>
            </a:pPr>
            <a:endParaRPr/>
          </a:p>
          <a:p>
            <a:pPr marL="0" lvl="0" indent="0" algn="ctr" rtl="0">
              <a:spcBef>
                <a:spcPts val="1600"/>
              </a:spcBef>
              <a:spcAft>
                <a:spcPts val="0"/>
              </a:spcAft>
              <a:buNone/>
            </a:pPr>
            <a:r>
              <a:rPr lang="en"/>
              <a:t> </a:t>
            </a:r>
            <a:r>
              <a:rPr lang="en" u="sng">
                <a:solidFill>
                  <a:schemeClr val="hlink"/>
                </a:solidFill>
                <a:hlinkClick r:id="rId3"/>
              </a:rPr>
              <a:t>https://www.psychologytoday.com/us/articles/201805/the-stealthiest-predator</a:t>
            </a:r>
            <a:r>
              <a:rPr lang="en"/>
              <a:t> </a:t>
            </a:r>
            <a:endParaRPr/>
          </a:p>
          <a:p>
            <a:pPr marL="0" lvl="0" indent="0" algn="ctr" rtl="0">
              <a:spcBef>
                <a:spcPts val="1600"/>
              </a:spcBef>
              <a:spcAft>
                <a:spcPts val="1600"/>
              </a:spcAft>
              <a:buNone/>
            </a:pP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STRATEGIES &amp; CONCEPTS</a:t>
            </a:r>
            <a:endParaRPr/>
          </a:p>
          <a:p>
            <a:pPr marL="0" lvl="0" indent="0" algn="ctr" rtl="0">
              <a:spcBef>
                <a:spcPts val="0"/>
              </a:spcBef>
              <a:spcAft>
                <a:spcPts val="0"/>
              </a:spcAft>
              <a:buNone/>
            </a:pPr>
            <a:endParaRPr/>
          </a:p>
        </p:txBody>
      </p:sp>
      <p:sp>
        <p:nvSpPr>
          <p:cNvPr id="67" name="Google Shape;67;p15"/>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2400"/>
          </a:p>
          <a:p>
            <a:pPr marL="0" lvl="0" indent="0" algn="ctr" rtl="0">
              <a:spcBef>
                <a:spcPts val="1600"/>
              </a:spcBef>
              <a:spcAft>
                <a:spcPts val="0"/>
              </a:spcAft>
              <a:buNone/>
            </a:pPr>
            <a:r>
              <a:rPr lang="en" sz="3000"/>
              <a:t>The American Psychological Association reports that the average age of first exposure to pornography is 13 years old.</a:t>
            </a:r>
            <a:endParaRPr sz="3000"/>
          </a:p>
          <a:p>
            <a:pPr marL="0" lvl="0" indent="0" algn="ctr" rtl="0">
              <a:spcBef>
                <a:spcPts val="1600"/>
              </a:spcBef>
              <a:spcAft>
                <a:spcPts val="0"/>
              </a:spcAft>
              <a:buNone/>
            </a:pPr>
            <a:r>
              <a:rPr lang="en" sz="1200"/>
              <a:t>http://www.apa.org/news/press/releases/2017/08/pornography-exposure.aspx</a:t>
            </a:r>
            <a:endParaRPr sz="1200"/>
          </a:p>
          <a:p>
            <a:pPr marL="0" lvl="0" indent="0" algn="l" rtl="0">
              <a:spcBef>
                <a:spcPts val="1600"/>
              </a:spcBef>
              <a:spcAft>
                <a:spcPts val="1600"/>
              </a:spcAft>
              <a:buNone/>
            </a:pPr>
            <a:endParaRPr sz="3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2"/>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29" name="Google Shape;229;p42"/>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t>Social Predators</a:t>
            </a:r>
            <a:endParaRPr sz="3000"/>
          </a:p>
          <a:p>
            <a:pPr marL="0" lvl="0" indent="0" algn="ctr" rtl="0">
              <a:spcBef>
                <a:spcPts val="1600"/>
              </a:spcBef>
              <a:spcAft>
                <a:spcPts val="0"/>
              </a:spcAft>
              <a:buNone/>
            </a:pPr>
            <a:r>
              <a:rPr lang="en" sz="2400"/>
              <a:t>“Sexual predators groom a child by providing the affection and attention the child covets.”  Sexual predators are a brand of social predators. Both “...manipulate through focussed flattery.”</a:t>
            </a:r>
            <a:endParaRPr sz="2400"/>
          </a:p>
          <a:p>
            <a:pPr marL="0" lvl="0" indent="0" algn="ctr" rtl="0">
              <a:spcBef>
                <a:spcPts val="1600"/>
              </a:spcBef>
              <a:spcAft>
                <a:spcPts val="0"/>
              </a:spcAft>
              <a:buNone/>
            </a:pPr>
            <a:endParaRPr/>
          </a:p>
          <a:p>
            <a:pPr marL="0" lvl="0" indent="0" algn="ctr" rtl="0">
              <a:spcBef>
                <a:spcPts val="1600"/>
              </a:spcBef>
              <a:spcAft>
                <a:spcPts val="0"/>
              </a:spcAft>
              <a:buNone/>
            </a:pPr>
            <a:r>
              <a:rPr lang="en"/>
              <a:t> </a:t>
            </a:r>
            <a:r>
              <a:rPr lang="en" u="sng">
                <a:solidFill>
                  <a:schemeClr val="hlink"/>
                </a:solidFill>
                <a:hlinkClick r:id="rId3"/>
              </a:rPr>
              <a:t>https://www.psychologytoday.com/us/articles/201805/the-stealthiest-predator</a:t>
            </a:r>
            <a:r>
              <a:rPr lang="en"/>
              <a:t> </a:t>
            </a:r>
            <a:endParaRPr/>
          </a:p>
          <a:p>
            <a:pPr marL="0" lvl="0" indent="0" algn="ctr" rtl="0">
              <a:spcBef>
                <a:spcPts val="1600"/>
              </a:spcBef>
              <a:spcAft>
                <a:spcPts val="1600"/>
              </a:spcAft>
              <a:buNone/>
            </a:pPr>
            <a:endParaRPr sz="3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3"/>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35" name="Google Shape;235;p43"/>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a:t>Social Predators</a:t>
            </a:r>
            <a:endParaRPr sz="3000"/>
          </a:p>
          <a:p>
            <a:pPr marL="0" lvl="0" indent="0" algn="ctr" rtl="0">
              <a:spcBef>
                <a:spcPts val="1600"/>
              </a:spcBef>
              <a:spcAft>
                <a:spcPts val="0"/>
              </a:spcAft>
              <a:buNone/>
            </a:pPr>
            <a:r>
              <a:rPr lang="en"/>
              <a:t>“</a:t>
            </a:r>
            <a:r>
              <a:rPr lang="en">
                <a:solidFill>
                  <a:srgbClr val="2C2D30"/>
                </a:solidFill>
                <a:highlight>
                  <a:srgbClr val="FFFFFF"/>
                </a:highlight>
              </a:rPr>
              <a:t>Clever predators create an uneven playing field right out of the gate. During the grooming process, social predators use more than strategies of seduction. They also use strategies of reduction—casting aspersions on the victim's credibility. </a:t>
            </a:r>
            <a:r>
              <a:rPr lang="en" b="1">
                <a:solidFill>
                  <a:srgbClr val="2C2D30"/>
                </a:solidFill>
                <a:highlight>
                  <a:srgbClr val="FFFFFF"/>
                </a:highlight>
              </a:rPr>
              <a:t>They hunt and gather sensitive, embarrassing information about their victims early</a:t>
            </a:r>
            <a:r>
              <a:rPr lang="en">
                <a:solidFill>
                  <a:srgbClr val="2C2D30"/>
                </a:solidFill>
                <a:highlight>
                  <a:srgbClr val="FFFFFF"/>
                </a:highlight>
              </a:rPr>
              <a:t>—to be filed away and retained for purposes of bullying or blackmail. If the victim dares to file a complaint, the character assault begins.”</a:t>
            </a:r>
            <a:endParaRPr/>
          </a:p>
          <a:p>
            <a:pPr marL="0" lvl="0" indent="0" algn="ctr" rtl="0">
              <a:spcBef>
                <a:spcPts val="1600"/>
              </a:spcBef>
              <a:spcAft>
                <a:spcPts val="0"/>
              </a:spcAft>
              <a:buNone/>
            </a:pPr>
            <a:r>
              <a:rPr lang="en"/>
              <a:t> </a:t>
            </a:r>
            <a:r>
              <a:rPr lang="en" u="sng">
                <a:solidFill>
                  <a:schemeClr val="hlink"/>
                </a:solidFill>
                <a:hlinkClick r:id="rId3"/>
              </a:rPr>
              <a:t>https://www.psychologytoday.com/us/articles/201805/the-stealthiest-predator</a:t>
            </a:r>
            <a:r>
              <a:rPr lang="en"/>
              <a:t> </a:t>
            </a:r>
            <a:endParaRPr/>
          </a:p>
          <a:p>
            <a:pPr marL="0" lvl="0" indent="0" algn="ctr" rtl="0">
              <a:spcBef>
                <a:spcPts val="1600"/>
              </a:spcBef>
              <a:spcAft>
                <a:spcPts val="1600"/>
              </a:spcAft>
              <a:buNone/>
            </a:pPr>
            <a:endParaRPr sz="3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4"/>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41" name="Google Shape;241;p44"/>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dirty="0" smtClean="0"/>
              <a:t>Sexual </a:t>
            </a:r>
            <a:r>
              <a:rPr lang="en" sz="3000" dirty="0"/>
              <a:t>Predators</a:t>
            </a:r>
            <a:endParaRPr sz="3000" dirty="0"/>
          </a:p>
          <a:p>
            <a:pPr marL="0" lvl="0" indent="0" algn="ctr" rtl="0">
              <a:spcBef>
                <a:spcPts val="1600"/>
              </a:spcBef>
              <a:spcAft>
                <a:spcPts val="0"/>
              </a:spcAft>
              <a:buNone/>
            </a:pPr>
            <a:r>
              <a:rPr lang="en" dirty="0"/>
              <a:t>“</a:t>
            </a:r>
            <a:r>
              <a:rPr lang="en" dirty="0">
                <a:solidFill>
                  <a:srgbClr val="2C2D30"/>
                </a:solidFill>
                <a:highlight>
                  <a:srgbClr val="FFFFFF"/>
                </a:highlight>
              </a:rPr>
              <a:t>Sexual predators must be even more vigilant than social predators, as the consequences are far more severe if their behavior is exposed. Accordingly, they often select victims who already lack credibility, based on background, social status, criminal record, or other historical or situational factors.”</a:t>
            </a:r>
            <a:endParaRPr dirty="0"/>
          </a:p>
          <a:p>
            <a:pPr marL="0" lvl="0" indent="0" algn="ctr" rtl="0">
              <a:spcBef>
                <a:spcPts val="1600"/>
              </a:spcBef>
              <a:spcAft>
                <a:spcPts val="0"/>
              </a:spcAft>
              <a:buNone/>
            </a:pPr>
            <a:r>
              <a:rPr lang="en" dirty="0"/>
              <a:t> </a:t>
            </a:r>
            <a:r>
              <a:rPr lang="en" u="sng" dirty="0">
                <a:solidFill>
                  <a:schemeClr val="hlink"/>
                </a:solidFill>
                <a:hlinkClick r:id="rId3"/>
              </a:rPr>
              <a:t>https://www.psychologytoday.com/us/articles/201805/the-stealthiest-predator</a:t>
            </a:r>
            <a:r>
              <a:rPr lang="en" dirty="0"/>
              <a:t> </a:t>
            </a:r>
            <a:endParaRPr dirty="0"/>
          </a:p>
          <a:p>
            <a:pPr marL="0" lvl="0" indent="0" algn="ctr" rtl="0">
              <a:spcBef>
                <a:spcPts val="1600"/>
              </a:spcBef>
              <a:spcAft>
                <a:spcPts val="1600"/>
              </a:spcAft>
              <a:buNone/>
            </a:pPr>
            <a:endParaRPr sz="3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5"/>
          <p:cNvSpPr txBox="1">
            <a:spLocks noGrp="1"/>
          </p:cNvSpPr>
          <p:nvPr>
            <p:ph type="title"/>
          </p:nvPr>
        </p:nvSpPr>
        <p:spPr>
          <a:xfrm>
            <a:off x="311700" y="445025"/>
            <a:ext cx="8520600" cy="72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247" name="Google Shape;247;p45"/>
          <p:cNvSpPr txBox="1">
            <a:spLocks noGrp="1"/>
          </p:cNvSpPr>
          <p:nvPr>
            <p:ph type="body" idx="1"/>
          </p:nvPr>
        </p:nvSpPr>
        <p:spPr>
          <a:xfrm>
            <a:off x="1297550" y="1097675"/>
            <a:ext cx="5335500" cy="3366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Praise &amp; Compliments</a:t>
            </a:r>
            <a:endParaRPr/>
          </a:p>
          <a:p>
            <a:pPr marL="457200" lvl="0" indent="-342900" algn="l" rtl="0">
              <a:spcBef>
                <a:spcPts val="0"/>
              </a:spcBef>
              <a:spcAft>
                <a:spcPts val="0"/>
              </a:spcAft>
              <a:buSzPts val="1800"/>
              <a:buAutoNum type="arabicPeriod"/>
            </a:pPr>
            <a:r>
              <a:rPr lang="en"/>
              <a:t>Validation</a:t>
            </a:r>
            <a:endParaRPr/>
          </a:p>
          <a:p>
            <a:pPr marL="457200" lvl="0" indent="-342900" algn="l" rtl="0">
              <a:spcBef>
                <a:spcPts val="0"/>
              </a:spcBef>
              <a:spcAft>
                <a:spcPts val="0"/>
              </a:spcAft>
              <a:buSzPts val="1800"/>
              <a:buAutoNum type="arabicPeriod"/>
            </a:pPr>
            <a:r>
              <a:rPr lang="en"/>
              <a:t>Oversharing &amp; Confidence</a:t>
            </a:r>
            <a:endParaRPr/>
          </a:p>
          <a:p>
            <a:pPr marL="457200" lvl="0" indent="-342900" algn="l" rtl="0">
              <a:spcBef>
                <a:spcPts val="0"/>
              </a:spcBef>
              <a:spcAft>
                <a:spcPts val="0"/>
              </a:spcAft>
              <a:buSzPts val="1800"/>
              <a:buAutoNum type="arabicPeriod"/>
            </a:pPr>
            <a:r>
              <a:rPr lang="en"/>
              <a:t>Sabotaging Relationships</a:t>
            </a:r>
            <a:endParaRPr/>
          </a:p>
          <a:p>
            <a:pPr marL="457200" lvl="0" indent="-342900" algn="l" rtl="0">
              <a:spcBef>
                <a:spcPts val="0"/>
              </a:spcBef>
              <a:spcAft>
                <a:spcPts val="0"/>
              </a:spcAft>
              <a:buSzPts val="1800"/>
              <a:buAutoNum type="arabicPeriod"/>
            </a:pPr>
            <a:r>
              <a:rPr lang="en"/>
              <a:t>Gifts</a:t>
            </a:r>
            <a:endParaRPr/>
          </a:p>
          <a:p>
            <a:pPr marL="457200" lvl="0" indent="-342900" algn="l" rtl="0">
              <a:spcBef>
                <a:spcPts val="0"/>
              </a:spcBef>
              <a:spcAft>
                <a:spcPts val="0"/>
              </a:spcAft>
              <a:buSzPts val="1800"/>
              <a:buAutoNum type="arabicPeriod"/>
            </a:pPr>
            <a:r>
              <a:rPr lang="en"/>
              <a:t>Request for photos</a:t>
            </a:r>
            <a:endParaRPr/>
          </a:p>
          <a:p>
            <a:pPr marL="457200" lvl="0" indent="-342900" algn="l" rtl="0">
              <a:spcBef>
                <a:spcPts val="0"/>
              </a:spcBef>
              <a:spcAft>
                <a:spcPts val="0"/>
              </a:spcAft>
              <a:buSzPts val="1800"/>
              <a:buAutoNum type="arabicPeriod"/>
            </a:pPr>
            <a:r>
              <a:rPr lang="en"/>
              <a:t>Sexual Probing</a:t>
            </a:r>
            <a:endParaRPr/>
          </a:p>
          <a:p>
            <a:pPr marL="457200" lvl="0" indent="-342900" algn="l" rtl="0">
              <a:spcBef>
                <a:spcPts val="0"/>
              </a:spcBef>
              <a:spcAft>
                <a:spcPts val="0"/>
              </a:spcAft>
              <a:buSzPts val="1800"/>
              <a:buAutoNum type="arabicPeriod"/>
            </a:pPr>
            <a:r>
              <a:rPr lang="en"/>
              <a:t>Pornography</a:t>
            </a:r>
            <a:endParaRPr/>
          </a:p>
          <a:p>
            <a:pPr marL="457200" lvl="0" indent="-342900" algn="l" rtl="0">
              <a:spcBef>
                <a:spcPts val="0"/>
              </a:spcBef>
              <a:spcAft>
                <a:spcPts val="0"/>
              </a:spcAft>
              <a:buSzPts val="1800"/>
              <a:buAutoNum type="arabicPeriod"/>
            </a:pPr>
            <a:r>
              <a:rPr lang="en"/>
              <a:t>Gathering Secrets</a:t>
            </a:r>
            <a:endParaRPr/>
          </a:p>
          <a:p>
            <a:pPr marL="457200" lvl="0" indent="-342900" algn="l" rtl="0">
              <a:spcBef>
                <a:spcPts val="0"/>
              </a:spcBef>
              <a:spcAft>
                <a:spcPts val="0"/>
              </a:spcAft>
              <a:buSzPts val="1800"/>
              <a:buAutoNum type="arabicPeriod"/>
            </a:pPr>
            <a:r>
              <a:rPr lang="en"/>
              <a:t>Blackmail</a:t>
            </a:r>
            <a:endParaRPr/>
          </a:p>
          <a:p>
            <a:pPr marL="0" lvl="0" indent="0" algn="l" rtl="0">
              <a:spcBef>
                <a:spcPts val="1600"/>
              </a:spcBef>
              <a:spcAft>
                <a:spcPts val="0"/>
              </a:spcAft>
              <a:buNone/>
            </a:pPr>
            <a:endParaRPr/>
          </a:p>
          <a:p>
            <a:pPr marL="0" lvl="0" indent="0" algn="l" rtl="0">
              <a:spcBef>
                <a:spcPts val="1600"/>
              </a:spcBef>
              <a:spcAft>
                <a:spcPts val="1600"/>
              </a:spcAft>
              <a:buNone/>
            </a:pPr>
            <a:endParaRPr sz="3000"/>
          </a:p>
        </p:txBody>
      </p:sp>
      <p:sp>
        <p:nvSpPr>
          <p:cNvPr id="248" name="Google Shape;248;p45"/>
          <p:cNvSpPr txBox="1"/>
          <p:nvPr/>
        </p:nvSpPr>
        <p:spPr>
          <a:xfrm>
            <a:off x="1435900" y="4464600"/>
            <a:ext cx="6129300" cy="325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Clr>
                <a:schemeClr val="dk1"/>
              </a:buClr>
              <a:buSzPts val="1100"/>
              <a:buFont typeface="Arial"/>
              <a:buNone/>
            </a:pPr>
            <a:r>
              <a:rPr lang="en" sz="1800" u="sng">
                <a:solidFill>
                  <a:schemeClr val="accent5"/>
                </a:solidFill>
                <a:hlinkClick r:id="rId3"/>
              </a:rPr>
              <a:t>https://www.youtube.com/watch?v=oLdJjCfZ3DQ</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STRATEGIES &amp; CONCEPTS</a:t>
            </a:r>
            <a:endParaRPr/>
          </a:p>
          <a:p>
            <a:pPr marL="0" lvl="0" indent="0" algn="ctr" rtl="0">
              <a:spcBef>
                <a:spcPts val="0"/>
              </a:spcBef>
              <a:spcAft>
                <a:spcPts val="0"/>
              </a:spcAft>
              <a:buNone/>
            </a:pPr>
            <a:endParaRPr/>
          </a:p>
        </p:txBody>
      </p:sp>
      <p:sp>
        <p:nvSpPr>
          <p:cNvPr id="73" name="Google Shape;73;p16"/>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1600"/>
              </a:spcAft>
              <a:buNone/>
            </a:pPr>
            <a:r>
              <a:rPr lang="en" sz="3000"/>
              <a:t>Early exposure to pornography can have a negative effect on a person’s sexual development.</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62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p:txBody>
      </p:sp>
      <p:sp>
        <p:nvSpPr>
          <p:cNvPr id="79" name="Google Shape;79;p17"/>
          <p:cNvSpPr txBox="1">
            <a:spLocks noGrp="1"/>
          </p:cNvSpPr>
          <p:nvPr>
            <p:ph type="body" idx="1"/>
          </p:nvPr>
        </p:nvSpPr>
        <p:spPr>
          <a:xfrm>
            <a:off x="311700" y="1152475"/>
            <a:ext cx="85206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Sex drive is the natural human response to seek out intimate connection.</a:t>
            </a:r>
            <a:endParaRPr sz="3000"/>
          </a:p>
          <a:p>
            <a:pPr marL="0" lvl="0" indent="0" algn="ctr" rtl="0">
              <a:spcBef>
                <a:spcPts val="1600"/>
              </a:spcBef>
              <a:spcAft>
                <a:spcPts val="1600"/>
              </a:spcAft>
              <a:buNone/>
            </a:pP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STRATEGIES &amp; CONCEPTS</a:t>
            </a:r>
            <a:endParaRPr/>
          </a:p>
          <a:p>
            <a:pPr marL="0" lvl="0" indent="0" algn="ctr" rtl="0">
              <a:spcBef>
                <a:spcPts val="0"/>
              </a:spcBef>
              <a:spcAft>
                <a:spcPts val="0"/>
              </a:spcAft>
              <a:buNone/>
            </a:pPr>
            <a:endParaRPr/>
          </a:p>
        </p:txBody>
      </p:sp>
      <p:sp>
        <p:nvSpPr>
          <p:cNvPr id="85" name="Google Shape;85;p18"/>
          <p:cNvSpPr txBox="1">
            <a:spLocks noGrp="1"/>
          </p:cNvSpPr>
          <p:nvPr>
            <p:ph type="body" idx="1"/>
          </p:nvPr>
        </p:nvSpPr>
        <p:spPr>
          <a:xfrm>
            <a:off x="311700" y="1152475"/>
            <a:ext cx="83148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1600"/>
              </a:spcAft>
              <a:buNone/>
            </a:pPr>
            <a:r>
              <a:rPr lang="en" sz="3000"/>
              <a:t>Pornography falsifies the connection between the consumer and the actors.  The illusion of sexual intimacy is a counterfeit version of real connection.</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STRATEGIES &amp; CONCEPTS</a:t>
            </a:r>
            <a:endParaRPr/>
          </a:p>
          <a:p>
            <a:pPr marL="0" lvl="0" indent="0" algn="ctr" rtl="0">
              <a:spcBef>
                <a:spcPts val="0"/>
              </a:spcBef>
              <a:spcAft>
                <a:spcPts val="0"/>
              </a:spcAft>
              <a:buNone/>
            </a:pPr>
            <a:endParaRPr/>
          </a:p>
        </p:txBody>
      </p:sp>
      <p:sp>
        <p:nvSpPr>
          <p:cNvPr id="91" name="Google Shape;91;p19"/>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Teens often succumb to the temptation to engage in sexting out of (a) curiosity, (b) desire to be seen and admired, and (c) an innate need for connection.</a:t>
            </a:r>
            <a:endParaRPr sz="3000"/>
          </a:p>
          <a:p>
            <a:pPr marL="0" lvl="0" indent="0" algn="ctr" rtl="0">
              <a:spcBef>
                <a:spcPts val="1600"/>
              </a:spcBef>
              <a:spcAft>
                <a:spcPts val="1600"/>
              </a:spcAft>
              <a:buNone/>
            </a:pP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97" name="Google Shape;97;p20"/>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Boys tend to be more visually stimulated and therefore more drawn to visual stimuli such as pornography.  The dopamine rewards are intensely powerful.</a:t>
            </a:r>
            <a:endParaRPr sz="3000"/>
          </a:p>
          <a:p>
            <a:pPr marL="0" lvl="0" indent="0" algn="ctr" rtl="0">
              <a:spcBef>
                <a:spcPts val="1600"/>
              </a:spcBef>
              <a:spcAft>
                <a:spcPts val="1600"/>
              </a:spcAft>
              <a:buNone/>
            </a:pP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104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STRATEGIES &amp; CONCEPTS</a:t>
            </a:r>
            <a:endParaRPr/>
          </a:p>
          <a:p>
            <a:pPr marL="0" lvl="0" indent="0" algn="ctr" rtl="0">
              <a:spcBef>
                <a:spcPts val="0"/>
              </a:spcBef>
              <a:spcAft>
                <a:spcPts val="0"/>
              </a:spcAft>
              <a:buNone/>
            </a:pPr>
            <a:endParaRPr/>
          </a:p>
        </p:txBody>
      </p:sp>
      <p:sp>
        <p:nvSpPr>
          <p:cNvPr id="103" name="Google Shape;103;p21"/>
          <p:cNvSpPr txBox="1">
            <a:spLocks noGrp="1"/>
          </p:cNvSpPr>
          <p:nvPr>
            <p:ph type="body" idx="1"/>
          </p:nvPr>
        </p:nvSpPr>
        <p:spPr>
          <a:xfrm>
            <a:off x="311700" y="1152475"/>
            <a:ext cx="8227500" cy="375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000"/>
          </a:p>
          <a:p>
            <a:pPr marL="0" lvl="0" indent="0" algn="ctr" rtl="0">
              <a:spcBef>
                <a:spcPts val="1600"/>
              </a:spcBef>
              <a:spcAft>
                <a:spcPts val="0"/>
              </a:spcAft>
              <a:buNone/>
            </a:pPr>
            <a:r>
              <a:rPr lang="en" sz="3000"/>
              <a:t>Real relationships and real attachment or connections require contact, presence, and emotional availability.</a:t>
            </a:r>
            <a:endParaRPr sz="3000"/>
          </a:p>
          <a:p>
            <a:pPr marL="0" lvl="0" indent="0" algn="ctr" rtl="0">
              <a:spcBef>
                <a:spcPts val="1600"/>
              </a:spcBef>
              <a:spcAft>
                <a:spcPts val="1600"/>
              </a:spcAft>
              <a:buNone/>
            </a:pPr>
            <a:endParaRPr sz="300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7A9596B9F4334E90FD1055CAAD266E" ma:contentTypeVersion="9" ma:contentTypeDescription="Create a new document." ma:contentTypeScope="" ma:versionID="978c80806aad63c1d4ccedc74d013384">
  <xsd:schema xmlns:xsd="http://www.w3.org/2001/XMLSchema" xmlns:xs="http://www.w3.org/2001/XMLSchema" xmlns:p="http://schemas.microsoft.com/office/2006/metadata/properties" xmlns:ns3="db580473-a3f8-47e9-aa20-0a927044ca80" targetNamespace="http://schemas.microsoft.com/office/2006/metadata/properties" ma:root="true" ma:fieldsID="827a2a45a08df3dda9d2c4891b1a6d9f" ns3:_="">
    <xsd:import namespace="db580473-a3f8-47e9-aa20-0a927044ca8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580473-a3f8-47e9-aa20-0a927044c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E2C843-921A-4AE8-BCAC-405F8AE50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580473-a3f8-47e9-aa20-0a927044c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79DC7A-E4D3-400D-822B-53DECB54F9D0}">
  <ds:schemaRefs>
    <ds:schemaRef ds:uri="http://schemas.microsoft.com/sharepoint/v3/contenttype/forms"/>
  </ds:schemaRefs>
</ds:datastoreItem>
</file>

<file path=customXml/itemProps3.xml><?xml version="1.0" encoding="utf-8"?>
<ds:datastoreItem xmlns:ds="http://schemas.openxmlformats.org/officeDocument/2006/customXml" ds:itemID="{EDD3292D-90CA-41AD-9B22-397387DA4D3A}">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db580473-a3f8-47e9-aa20-0a927044ca8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1</TotalTime>
  <Words>938</Words>
  <Application>Microsoft Office PowerPoint</Application>
  <PresentationFormat>On-screen Show (16:9)</PresentationFormat>
  <Paragraphs>121</Paragraphs>
  <Slides>33</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Trebuchet MS</vt:lpstr>
      <vt:lpstr>Wingdings 3</vt:lpstr>
      <vt:lpstr>Facet</vt:lpstr>
      <vt:lpstr> </vt:lpstr>
      <vt:lpstr>STRATEGIES &amp; CONCEPTS</vt:lpstr>
      <vt:lpstr>STRATEGIES &amp; CONCEPTS </vt:lpstr>
      <vt:lpstr>STRATEGIES &amp; CONCEPTS </vt:lpstr>
      <vt:lpstr>STRATEGIES &amp; CONCEPTS</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lpstr>STRATEGIES &amp; CONCEPTS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c:title>
  <dc:creator>Rastogi, Rajani</dc:creator>
  <cp:lastModifiedBy>Rastogi, Rajani</cp:lastModifiedBy>
  <cp:revision>2</cp:revision>
  <dcterms:modified xsi:type="dcterms:W3CDTF">2019-10-22T16:43:01Z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0x010100C37A9596B9F4334E90FD1055CAAD266E</vt:lpwstr>
  </property>
</Properties>
</file>